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9"/>
  </p:notesMasterIdLst>
  <p:handoutMasterIdLst>
    <p:handoutMasterId r:id="rId10"/>
  </p:handoutMasterIdLst>
  <p:sldIdLst>
    <p:sldId id="1743" r:id="rId2"/>
    <p:sldId id="1748" r:id="rId3"/>
    <p:sldId id="1747" r:id="rId4"/>
    <p:sldId id="1745" r:id="rId5"/>
    <p:sldId id="1742" r:id="rId6"/>
    <p:sldId id="1741" r:id="rId7"/>
    <p:sldId id="1746" r:id="rId8"/>
  </p:sldIdLst>
  <p:sldSz cx="6858000" cy="9906000" type="A4"/>
  <p:notesSz cx="6797675" cy="9928225"/>
  <p:embeddedFontLst>
    <p:embeddedFont>
      <p:font typeface="Roboto Condensed" charset="0"/>
      <p:regular r:id="rId11"/>
      <p:bold r:id="rId12"/>
      <p:italic r:id="rId13"/>
      <p:boldItalic r:id="rId14"/>
    </p:embeddedFont>
    <p:embeddedFont>
      <p:font typeface="Roboto" charset="0"/>
      <p:regular r:id="rId15"/>
      <p:bold r:id="rId16"/>
      <p:italic r:id="rId17"/>
      <p:boldItalic r:id="rId18"/>
    </p:embeddedFont>
    <p:embeddedFont>
      <p:font typeface="Open Sans Light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60" d="100"/>
          <a:sy n="60" d="100"/>
        </p:scale>
        <p:origin x="-2022" y="-558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hyperlink" Target="https://w.sbis.ru/webinar/87cab1f5-96ab-4eba-8168-51453f4f50d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hyperlink" Target="https://ausn.nalog.gov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nalog.gov.ru/rn77/related_activities/ucfns/el_sign_gettin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609220" y="954454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57554" y="1963139"/>
            <a:ext cx="6307231" cy="566308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600" dirty="0" smtClean="0"/>
              <a:t>       18 </a:t>
            </a:r>
            <a:r>
              <a:rPr lang="ru-RU" sz="1600" dirty="0"/>
              <a:t>октября  2022 года в 10.00 часов Управление Федеральной налоговой службы по Республике Татарстан проведет очередной  бесплатный </a:t>
            </a:r>
            <a:r>
              <a:rPr lang="ru-RU" sz="1600" dirty="0" err="1"/>
              <a:t>вебинар</a:t>
            </a:r>
            <a:r>
              <a:rPr lang="ru-RU" sz="1600" dirty="0"/>
              <a:t> для налогоплательщиков по теме: «Особенности применения автоматизированной упрощенной системы налогообложения».</a:t>
            </a:r>
          </a:p>
          <a:p>
            <a:pPr algn="just"/>
            <a:r>
              <a:rPr lang="ru-RU" sz="1600" dirty="0"/>
              <a:t> </a:t>
            </a:r>
          </a:p>
          <a:p>
            <a:pPr algn="just"/>
            <a:r>
              <a:rPr lang="ru-RU" sz="1600" dirty="0" smtClean="0"/>
              <a:t>        Спикером </a:t>
            </a:r>
            <a:r>
              <a:rPr lang="ru-RU" sz="1600" dirty="0" err="1"/>
              <a:t>вебинара</a:t>
            </a:r>
            <a:r>
              <a:rPr lang="ru-RU" sz="1600" dirty="0"/>
              <a:t> выступит Эльмира </a:t>
            </a:r>
            <a:r>
              <a:rPr lang="ru-RU" sz="1600" dirty="0" err="1"/>
              <a:t>Хамидуллина</a:t>
            </a:r>
            <a:r>
              <a:rPr lang="ru-RU" sz="1600" dirty="0"/>
              <a:t>, начальник отдела налогообложения юридических лиц.</a:t>
            </a:r>
          </a:p>
          <a:p>
            <a:pPr algn="just"/>
            <a:r>
              <a:rPr lang="ru-RU" sz="1600" dirty="0"/>
              <a:t> </a:t>
            </a:r>
          </a:p>
          <a:p>
            <a:pPr algn="ctr"/>
            <a:r>
              <a:rPr lang="ru-RU" sz="1600" dirty="0"/>
              <a:t>В программе </a:t>
            </a:r>
            <a:r>
              <a:rPr lang="ru-RU" sz="1600" dirty="0" err="1"/>
              <a:t>вебинара</a:t>
            </a:r>
            <a:r>
              <a:rPr lang="ru-RU" sz="1600" dirty="0"/>
              <a:t>: 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       1</a:t>
            </a:r>
            <a:r>
              <a:rPr lang="ru-RU" sz="1600" dirty="0"/>
              <a:t>.	О новом специальном налоговом режиме – АУСН и его преимуществах.</a:t>
            </a:r>
          </a:p>
          <a:p>
            <a:pPr algn="just"/>
            <a:r>
              <a:rPr lang="ru-RU" sz="1600" dirty="0" smtClean="0"/>
              <a:t>               2</a:t>
            </a:r>
            <a:r>
              <a:rPr lang="ru-RU" sz="1600" dirty="0"/>
              <a:t>.	Особенности перехода на АУСН и возврат к иным режимам налогообложения.</a:t>
            </a:r>
          </a:p>
          <a:p>
            <a:pPr algn="just"/>
            <a:r>
              <a:rPr lang="ru-RU" sz="1600" dirty="0" smtClean="0"/>
              <a:t>               3</a:t>
            </a:r>
            <a:r>
              <a:rPr lang="ru-RU" sz="1600" dirty="0"/>
              <a:t>.	Иные актуальные вопросы, связанные с новым налоговым режимом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          Участие  </a:t>
            </a:r>
            <a:r>
              <a:rPr lang="ru-RU" sz="1600" dirty="0"/>
              <a:t>в </a:t>
            </a:r>
            <a:r>
              <a:rPr lang="ru-RU" sz="1600" dirty="0" err="1"/>
              <a:t>вебинаре</a:t>
            </a:r>
            <a:r>
              <a:rPr lang="ru-RU" sz="1600" dirty="0"/>
              <a:t>  бесплатное, предварительная регистрация обязательна. </a:t>
            </a:r>
            <a:endParaRPr lang="ru-RU" sz="1600" dirty="0" smtClean="0"/>
          </a:p>
          <a:p>
            <a:pPr algn="just"/>
            <a:r>
              <a:rPr lang="ru-RU" sz="1600" dirty="0" smtClean="0"/>
              <a:t> </a:t>
            </a:r>
            <a:endParaRPr lang="ru-RU" sz="1600" dirty="0"/>
          </a:p>
          <a:p>
            <a:pPr algn="just"/>
            <a:r>
              <a:rPr lang="ru-RU" sz="1600" dirty="0"/>
              <a:t>          Для участия в </a:t>
            </a:r>
            <a:r>
              <a:rPr lang="ru-RU" sz="1600" dirty="0" err="1"/>
              <a:t>вебинаре</a:t>
            </a:r>
            <a:r>
              <a:rPr lang="ru-RU" sz="1600" dirty="0"/>
              <a:t> необходимо зарегистрироваться по ссылке</a:t>
            </a:r>
            <a:r>
              <a:rPr lang="ru-RU" sz="1600" u="sng" dirty="0"/>
              <a:t> </a:t>
            </a:r>
            <a:r>
              <a:rPr lang="ru-RU" sz="1600" u="sng" dirty="0">
                <a:hlinkClick r:id="rId4"/>
              </a:rPr>
              <a:t>https://w.sbis.ru/webinar/87cab1f5-96ab-4eba-8168-51453f4f50d3</a:t>
            </a:r>
            <a:endParaRPr lang="ru-RU" sz="1600" dirty="0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09082" y="470265"/>
            <a:ext cx="630723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Управление приглашает на </a:t>
            </a:r>
            <a:r>
              <a:rPr lang="ru-RU" sz="1800" b="1" dirty="0" err="1"/>
              <a:t>вебинар</a:t>
            </a:r>
            <a:r>
              <a:rPr lang="ru-RU" sz="1800" b="1" dirty="0"/>
              <a:t> по АУСН</a:t>
            </a:r>
            <a:endParaRPr lang="ru-RU" sz="1800" dirty="0"/>
          </a:p>
        </p:txBody>
      </p:sp>
      <p:pic>
        <p:nvPicPr>
          <p:cNvPr id="17" name="Рисунок 16" descr="http://qrcoder.ru/code/?https%3A%2F%2Fservice.nalog.ru%2Fgosreg%2F%23ip&amp;4&amp;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3245" y="7545288"/>
            <a:ext cx="140970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8955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609220" y="954454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57554" y="1308217"/>
            <a:ext cx="6307231" cy="64633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400" dirty="0"/>
              <a:t>Для физических лиц,  зарегистрированных в качестве индивидуального предпринимателя, получивших мобилизационное предписание и изъявивших желание прекратить деятельность в качестве индивидуального предпринимателя, реализована возможность  представления заявления в электронном виде.  </a:t>
            </a:r>
          </a:p>
          <a:p>
            <a:pPr algn="just"/>
            <a:r>
              <a:rPr lang="ru-RU" sz="1400" dirty="0"/>
              <a:t>Все необходимые действия производятся в интерактивном  сервисе  ФНС России «Государственная онлайн-регистрация бизнеса» (в разделе «Сервисы/Государственная онлайн-регистрация бизнеса/Индивидуальные предприниматели/Прекратить деятельность») без дальнейшего личного взаимодействия заявителя с налоговым органом.</a:t>
            </a:r>
          </a:p>
          <a:p>
            <a:pPr algn="just"/>
            <a:r>
              <a:rPr lang="ru-RU" sz="1400" dirty="0" smtClean="0"/>
              <a:t>Вышеуказанный </a:t>
            </a:r>
            <a:r>
              <a:rPr lang="ru-RU" sz="1400" dirty="0"/>
              <a:t>сервис позволяет сформировать и направить в налоговый орган заявление о прекращении деятельности в качестве индивидуального предпринимателя, как с использованием, так и без использования электронной подписи. </a:t>
            </a:r>
          </a:p>
          <a:p>
            <a:pPr algn="just"/>
            <a:r>
              <a:rPr lang="ru-RU" sz="1400" dirty="0"/>
              <a:t>При отсутствии электронной подписи одновременно с указанным заявлением в налоговый орган направляются скан-образ или фотография страниц документа, удостоверяющего личность, на которых содержатся сведения о выдаче документа, его серия и номер, фотография и фамилия, имя, отчество лица, которому принадлежит документ (паспорт гражданина Российской Федерации или военный билет) и собственное фото (</a:t>
            </a:r>
            <a:r>
              <a:rPr lang="ru-RU" sz="1400" dirty="0" err="1"/>
              <a:t>селфи</a:t>
            </a:r>
            <a:r>
              <a:rPr lang="ru-RU" sz="1400" dirty="0"/>
              <a:t>) заявителя с этим документом, открытым на тех же страницах, для подтверждения личности.</a:t>
            </a:r>
          </a:p>
          <a:p>
            <a:pPr algn="just"/>
            <a:r>
              <a:rPr lang="ru-RU" sz="1400" dirty="0"/>
              <a:t> При направлении заявления в электронном виде без использования электронной подписи уплачивается государственная пошлина в размере 160 рублей (в сервисе реализована возможность онлайн платежа), наличие электронной подписи освобождает индивидуального предпринимателя от уплаты государственной  пошлины.</a:t>
            </a:r>
          </a:p>
          <a:p>
            <a:pPr algn="just"/>
            <a:r>
              <a:rPr lang="ru-RU" sz="1400" dirty="0"/>
              <a:t>Документы по результатам рассмотрения указанного заявления в течение пяти рабочих дней направляются на адрес электронной почты, указанной при формировании заявления</a:t>
            </a:r>
            <a:endParaRPr lang="ru-RU" sz="13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09082" y="470265"/>
            <a:ext cx="6307231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400" b="1" i="1" dirty="0"/>
              <a:t>Упрощена процедура прекращения деятельности в качестве индивидуального предпринимателя для мобилизованных</a:t>
            </a:r>
            <a:endParaRPr lang="ru-RU" sz="1400" dirty="0"/>
          </a:p>
        </p:txBody>
      </p:sp>
      <p:pic>
        <p:nvPicPr>
          <p:cNvPr id="17" name="Рисунок 16" descr="http://qrcoder.ru/code/?https%3A%2F%2Fservice.nalog.ru%2Fgosreg%2F%23ip&amp;4&amp;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3245" y="7545288"/>
            <a:ext cx="140970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0695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609220" y="867437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09082" y="1335427"/>
            <a:ext cx="6307231" cy="795602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400" dirty="0"/>
              <a:t>1 июля 2022 года в Республике Татарстан начался  эксперимент по введению нового специализированного налогового режима - Автоматизированная упрощенная система налогообложения (АУСН), который позволяет  полностью считать налоги с касс и банковских счетов за налогоплательщика. </a:t>
            </a:r>
          </a:p>
          <a:p>
            <a:pPr algn="just"/>
            <a:r>
              <a:rPr lang="ru-RU" sz="1400" dirty="0"/>
              <a:t>Автоматизированной упрощенной системой налогообложения смогут воспользоваться организации и индивидуальные предприниматели со штатом не более пяти человек, годовой доход которых не превышает 60 млн рублей и стоимостью основных средств до 150 млн рублей.</a:t>
            </a:r>
          </a:p>
          <a:p>
            <a:pPr algn="just"/>
            <a:r>
              <a:rPr lang="ru-RU" sz="1400" dirty="0"/>
              <a:t>Уже сейчас применять новый режим могут вновь зарегистрированные организации и предприниматели, подав уведомление о переходе на АУСН. Действующие налогоплательщики также вправе подать уведомление, но перейти на режим они смогут с 1 января 2023 года.</a:t>
            </a:r>
          </a:p>
          <a:p>
            <a:pPr algn="just"/>
            <a:r>
              <a:rPr lang="ru-RU" sz="1400" dirty="0"/>
              <a:t>На АУСН налогоплательщику предлагается выбрать объект налогообложения «Доходы» с налоговой ставкой 8% или «Доходы, уменьшенные на величину расходов» со ставкой 20%.</a:t>
            </a:r>
          </a:p>
          <a:p>
            <a:pPr algn="just"/>
            <a:r>
              <a:rPr lang="ru-RU" sz="1400" dirty="0"/>
              <a:t>Основными преимуществами нового налогового режима АУСН являются освобождение от уплаты страховых взносов за сотрудников и индивидуальных предпринимателей с сохранением всех социальных гарантий (в части пенсионного обеспечения, социального и медицинского страхования), а также  снижение непроизводственных издержек, связанных с налоговым администрированием. В частности, отменяются 10 форм налоговой отчетности и отчетности в фонды.</a:t>
            </a:r>
          </a:p>
          <a:p>
            <a:pPr algn="just"/>
            <a:r>
              <a:rPr lang="ru-RU" sz="1400" dirty="0"/>
              <a:t>Налог исчисляется налоговыми органами самостоятельно на основании данных контрольно-кассовой техники и уполномоченных банков, а также сведений о доходах, внесенных налогоплательщиками в необходимых случаях в Личном кабинете АУСН.</a:t>
            </a:r>
          </a:p>
          <a:p>
            <a:pPr algn="just"/>
            <a:r>
              <a:rPr lang="ru-RU" sz="1400" dirty="0"/>
              <a:t>К проекту уже подключились шесть крупнейших банков. Более подробную информацию можно узнать на сайте </a:t>
            </a:r>
            <a:r>
              <a:rPr lang="ru-RU" sz="1400" u="sng" dirty="0">
                <a:hlinkClick r:id="rId4"/>
              </a:rPr>
              <a:t>ausn.nalog.gov.</a:t>
            </a:r>
            <a:r>
              <a:rPr lang="en-US" sz="1400" dirty="0" err="1"/>
              <a:t>ru</a:t>
            </a:r>
            <a:r>
              <a:rPr lang="en-US" sz="1400" dirty="0"/>
              <a:t> </a:t>
            </a:r>
            <a:r>
              <a:rPr lang="ru-RU" sz="1400" dirty="0"/>
              <a:t>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/>
              <a:t>Для налогоплательщиков доступно мобильное </a:t>
            </a:r>
            <a:endParaRPr lang="ru-RU" sz="1400" dirty="0" smtClean="0"/>
          </a:p>
          <a:p>
            <a:r>
              <a:rPr lang="ru-RU" sz="1400" dirty="0" smtClean="0"/>
              <a:t>приложение </a:t>
            </a:r>
            <a:r>
              <a:rPr lang="ru-RU" sz="1400" dirty="0"/>
              <a:t>АУСН ФНС России. </a:t>
            </a:r>
          </a:p>
          <a:p>
            <a:r>
              <a:rPr lang="ru-RU" sz="1400" dirty="0"/>
              <a:t>Во всех налоговых органах Республики Татарстан </a:t>
            </a:r>
            <a:endParaRPr lang="ru-RU" sz="1400" dirty="0" smtClean="0"/>
          </a:p>
          <a:p>
            <a:r>
              <a:rPr lang="ru-RU" sz="1400" dirty="0" smtClean="0"/>
              <a:t>организованы </a:t>
            </a:r>
            <a:r>
              <a:rPr lang="ru-RU" sz="1400" dirty="0"/>
              <a:t>«открытые классы» с презентацией </a:t>
            </a:r>
            <a:endParaRPr lang="ru-RU" sz="1400" dirty="0" smtClean="0"/>
          </a:p>
          <a:p>
            <a:r>
              <a:rPr lang="ru-RU" sz="1400" dirty="0" smtClean="0"/>
              <a:t>нового </a:t>
            </a:r>
            <a:r>
              <a:rPr lang="ru-RU" sz="1400" dirty="0"/>
              <a:t>специального налогового режима АУСН.</a:t>
            </a:r>
          </a:p>
          <a:p>
            <a:r>
              <a:rPr lang="ru-RU" sz="1400" dirty="0" smtClean="0"/>
              <a:t> </a:t>
            </a:r>
            <a:endParaRPr lang="ru-RU" sz="1400" dirty="0"/>
          </a:p>
          <a:p>
            <a:endParaRPr lang="ru-RU" sz="13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09082" y="470265"/>
            <a:ext cx="6307231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400" b="1" i="1" dirty="0"/>
              <a:t>Новый налоговый режим АУСН начал действовать в Татарстане</a:t>
            </a:r>
            <a:endParaRPr lang="ru-RU" sz="1400" dirty="0"/>
          </a:p>
        </p:txBody>
      </p:sp>
      <p:pic>
        <p:nvPicPr>
          <p:cNvPr id="19" name="Рисунок 18" descr="http://qrcoder.ru/code/?https%3A%2F%2Fausn.nalog.gov.ru%2F&amp;4&amp;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5820" y="7473280"/>
            <a:ext cx="1257300" cy="125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9901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609220" y="867437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09082" y="1335427"/>
            <a:ext cx="6307231" cy="358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Единый налоговый платеж является аналогом электронного кошелька гражданина, в который он может добровольно перечислить деньги для уплаты налогов,  и 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позволяет легко и быстро оплачивать налоги в режиме онлайн до наступления срока, установленного законодательством</a:t>
            </a:r>
          </a:p>
          <a:p>
            <a:endParaRPr lang="ru-RU" sz="1400" dirty="0"/>
          </a:p>
          <a:p>
            <a:pPr marL="92075" indent="269875" algn="ctr"/>
            <a:r>
              <a:rPr lang="ru-RU" sz="1400" dirty="0" smtClean="0"/>
              <a:t> </a:t>
            </a:r>
            <a:r>
              <a:rPr lang="ru-RU" sz="1400" b="1" u="sng" dirty="0">
                <a:latin typeface="Roboto" panose="020B0604020202020204" charset="0"/>
                <a:ea typeface="Roboto" panose="020B0604020202020204" charset="0"/>
              </a:rPr>
              <a:t>КАКИЕ НАЛОГИ МОЖНО ОПЛАТИТЬ?</a:t>
            </a:r>
          </a:p>
          <a:p>
            <a:pPr marL="92075" indent="269875" algn="ctr"/>
            <a:endParaRPr lang="ru-RU" sz="800" u="sng" dirty="0">
              <a:latin typeface="Roboto" panose="020B0604020202020204" charset="0"/>
              <a:ea typeface="Roboto" panose="020B0604020202020204" charset="0"/>
            </a:endParaRPr>
          </a:p>
          <a:p>
            <a:pPr marL="365125" indent="-2730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  <a:latin typeface="Roboto" panose="020B0604020202020204" charset="0"/>
                <a:ea typeface="Roboto" panose="020B0604020202020204" charset="0"/>
              </a:rPr>
              <a:t>Налог на имущество физических лиц</a:t>
            </a:r>
          </a:p>
          <a:p>
            <a:pPr marL="365125" indent="-2730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  <a:latin typeface="Roboto" panose="020B0604020202020204" charset="0"/>
                <a:ea typeface="Roboto" panose="020B0604020202020204" charset="0"/>
              </a:rPr>
              <a:t>Транспортный налог</a:t>
            </a:r>
          </a:p>
          <a:p>
            <a:pPr marL="365125" indent="-2730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  <a:latin typeface="Roboto" panose="020B0604020202020204" charset="0"/>
                <a:ea typeface="Roboto" panose="020B0604020202020204" charset="0"/>
              </a:rPr>
              <a:t>Земельный налог</a:t>
            </a:r>
          </a:p>
          <a:p>
            <a:pPr marL="365125" indent="-2730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  <a:latin typeface="Roboto" panose="020B0604020202020204" charset="0"/>
                <a:ea typeface="Roboto" panose="020B0604020202020204" charset="0"/>
              </a:rPr>
              <a:t>Налог на доходы физических лиц</a:t>
            </a:r>
          </a:p>
          <a:p>
            <a:pPr marL="365125" indent="-273050">
              <a:buFont typeface="Wingdings" panose="05000000000000000000" pitchFamily="2" charset="2"/>
              <a:buChar char="ü"/>
            </a:pPr>
            <a:endParaRPr lang="ru-RU" sz="800" dirty="0">
              <a:solidFill>
                <a:srgbClr val="0070C0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92075" algn="ctr"/>
            <a:endParaRPr lang="ru-RU" sz="800" u="sng" dirty="0">
              <a:latin typeface="Roboto" panose="020B0604020202020204" charset="0"/>
              <a:ea typeface="Roboto" panose="020B0604020202020204" charset="0"/>
            </a:endParaRPr>
          </a:p>
          <a:p>
            <a:pPr marL="92075" algn="ctr"/>
            <a:r>
              <a:rPr lang="ru-RU" sz="1400" b="1" u="sng" dirty="0">
                <a:latin typeface="Roboto" panose="020B0604020202020204" charset="0"/>
                <a:ea typeface="Roboto" panose="020B0604020202020204" charset="0"/>
              </a:rPr>
              <a:t>КАК ПОПОЛНИТЬ СЧЕТ</a:t>
            </a:r>
            <a:r>
              <a:rPr lang="ru-RU" sz="1400" b="1" u="sng" dirty="0" smtClean="0">
                <a:latin typeface="Roboto" panose="020B0604020202020204" charset="0"/>
                <a:ea typeface="Roboto" panose="020B0604020202020204" charset="0"/>
              </a:rPr>
              <a:t>?</a:t>
            </a:r>
          </a:p>
          <a:p>
            <a:pPr marL="92075" algn="ctr"/>
            <a:endParaRPr lang="ru-RU" sz="1400" b="1" u="sng" dirty="0">
              <a:latin typeface="Roboto" panose="020B0604020202020204" charset="0"/>
              <a:ea typeface="Roboto" panose="020B0604020202020204" charset="0"/>
            </a:endParaRPr>
          </a:p>
          <a:p>
            <a:endParaRPr lang="ru-RU" sz="1400" dirty="0"/>
          </a:p>
          <a:p>
            <a:endParaRPr lang="ru-RU" sz="13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09082" y="470265"/>
            <a:ext cx="630723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>
                <a:latin typeface="Roboto" panose="020B0604020202020204" charset="0"/>
                <a:ea typeface="Roboto" panose="020B0604020202020204" charset="0"/>
              </a:rPr>
              <a:t>Единый налоговый платеж для  физических лиц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243" y="4645879"/>
            <a:ext cx="1246958" cy="130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5807" y="4645879"/>
            <a:ext cx="1295759" cy="13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398" y="5953418"/>
            <a:ext cx="24511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2310" y="6228055"/>
            <a:ext cx="2243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0668" y="6933220"/>
            <a:ext cx="58326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endParaRPr lang="ru-RU" sz="1400" b="1" dirty="0" smtClean="0">
              <a:solidFill>
                <a:schemeClr val="tx1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  <a:p>
            <a:pPr indent="447675" algn="just"/>
            <a:endParaRPr lang="ru-RU" sz="1400" b="1" dirty="0">
              <a:solidFill>
                <a:schemeClr val="tx1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  <a:p>
            <a:pPr indent="447675" algn="just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Налоговый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орган самостоятельно проведет распределение (зачет) денежных средств по каждому налогу. </a:t>
            </a:r>
          </a:p>
          <a:p>
            <a:pPr algn="just"/>
            <a:endParaRPr lang="ru-RU" sz="1400" b="1" dirty="0">
              <a:solidFill>
                <a:schemeClr val="tx1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  <a:p>
            <a:pPr algn="just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Использование единого налогового платежа экономит время, исключает вероятность ошибки при заполнении   платежного документа,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а также позволяет не беспокоиться о сроках уплаты налогов.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060401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562692" y="551027"/>
            <a:ext cx="5803900" cy="89255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00000000000000000" pitchFamily="2" charset="0"/>
              </a:rPr>
              <a:t>Уважаемые налогоплательщики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00000000000000000" pitchFamily="2" charset="0"/>
              </a:rPr>
              <a:t>!</a:t>
            </a:r>
          </a:p>
          <a:p>
            <a:pPr algn="ctr">
              <a:lnSpc>
                <a:spcPct val="100000"/>
              </a:lnSpc>
            </a:pPr>
            <a:endParaRPr lang="ru-RU" sz="1400" b="1" spc="-1" dirty="0">
              <a:solidFill>
                <a:schemeClr val="tx1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  <a:cs typeface="Roboto" panose="02000000000000000000" pitchFamily="2" charset="0"/>
            </a:endParaRP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УФНС России по Республике Татарстан приглашает представителей бизнеса перейти на электронный документооборот – современный и надёжный способ взаимодействия. Сегодня электронный документооборот стал еще доступнее, поскольку теперь квалифицированную электронную подпись (КЭП) можно получить бесплатно в любом налоговом органе.</a:t>
            </a: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Электронная подпись имеет широкий спектр применения. Может применяться для обеспечения документооборота с органами государственной власти и контрагентами, сдачи налоговой и бухгалтерской отчетности или использоваться на портале </a:t>
            </a:r>
            <a:r>
              <a:rPr lang="ru-RU" sz="1400" dirty="0" err="1">
                <a:latin typeface="Roboto" panose="020B0604020202020204" charset="0"/>
                <a:ea typeface="Roboto" panose="020B0604020202020204" charset="0"/>
              </a:rPr>
              <a:t>Госуслуг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.</a:t>
            </a: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Чтобы получить квалифицированный ключ электронной подписи предпринимателям и руководителям организаций необходимо представить в налоговый орган паспорт, ИНН, СНИЛС,  </a:t>
            </a:r>
            <a:r>
              <a:rPr lang="en-US" sz="1400" dirty="0">
                <a:latin typeface="Roboto" panose="020B0604020202020204" charset="0"/>
                <a:ea typeface="Roboto" panose="020B0604020202020204" charset="0"/>
              </a:rPr>
              <a:t>USB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-носитель ключевой информации и пройти процедуру идентификации. </a:t>
            </a: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Удобнее всего подать заявление на выпуск КЭП онлайн через «Личный кабинет». Заранее запланировать визит в инспекцию  можно с помощью сервиса «Онлайн запись на прием в налоговый орган». </a:t>
            </a:r>
          </a:p>
          <a:p>
            <a:pPr algn="just"/>
            <a:r>
              <a:rPr lang="ru-RU" sz="1400" dirty="0"/>
              <a:t>Кроме того, в настоящее время ФНС России совместно с разработчиками программного обеспечения ООО «</a:t>
            </a:r>
            <a:r>
              <a:rPr lang="ru-RU" sz="1400" dirty="0" err="1"/>
              <a:t>Криптопро</a:t>
            </a:r>
            <a:r>
              <a:rPr lang="ru-RU" sz="1400" dirty="0"/>
              <a:t>», АО «</a:t>
            </a:r>
            <a:r>
              <a:rPr lang="ru-RU" sz="1400" dirty="0" err="1"/>
              <a:t>ИнфоТеКС</a:t>
            </a:r>
            <a:r>
              <a:rPr lang="ru-RU" sz="1400" dirty="0"/>
              <a:t>» проводит эксперимент по безвозмездному предоставлению пользователям Удостоверяющего центра ФНС России программного обеспечения для работы с электронной подписью. Для бесплатного использования программного обеспечения необходимо получить электронную подпись в налоговом органе. Программное обеспечение работает только с сертификатами Удостоверяющего центра ФНС России, полученными после 12.04.2022. Для работы с сертификатами, полученными ранее указанной даты, требуется </a:t>
            </a:r>
            <a:r>
              <a:rPr lang="ru-RU" sz="1400" dirty="0" err="1"/>
              <a:t>перевыпуск</a:t>
            </a:r>
            <a:r>
              <a:rPr lang="ru-RU" sz="1400" dirty="0"/>
              <a:t>  КЭП в любом налоговом органе</a:t>
            </a:r>
            <a:r>
              <a:rPr lang="ru-RU" sz="1400" dirty="0" smtClean="0"/>
              <a:t>.</a:t>
            </a:r>
            <a:endParaRPr lang="ru-RU" sz="1400" dirty="0">
              <a:latin typeface="Roboto" panose="020B0604020202020204" charset="0"/>
              <a:ea typeface="Roboto" panose="020B0604020202020204" charset="0"/>
            </a:endParaRP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Более подробная информация </a:t>
            </a:r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размещена</a:t>
            </a:r>
          </a:p>
          <a:p>
            <a:pPr algn="just"/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на промо-странице </a:t>
            </a:r>
            <a:r>
              <a:rPr lang="ru-RU" sz="1400" dirty="0">
                <a:hlinkClick r:id="rId2"/>
              </a:rPr>
              <a:t>«Порядок </a:t>
            </a:r>
            <a:r>
              <a:rPr lang="ru-RU" sz="1400" dirty="0" smtClean="0">
                <a:hlinkClick r:id="rId2"/>
              </a:rPr>
              <a:t>получения</a:t>
            </a:r>
          </a:p>
          <a:p>
            <a:pPr algn="just"/>
            <a:r>
              <a:rPr lang="ru-RU" sz="1400" dirty="0" smtClean="0">
                <a:hlinkClick r:id="rId2"/>
              </a:rPr>
              <a:t> </a:t>
            </a:r>
            <a:r>
              <a:rPr lang="ru-RU" sz="1400" dirty="0">
                <a:hlinkClick r:id="rId2"/>
              </a:rPr>
              <a:t>электронной подписи</a:t>
            </a:r>
            <a:r>
              <a:rPr lang="ru-RU" sz="1400" dirty="0" smtClean="0">
                <a:hlinkClick r:id="rId2"/>
              </a:rPr>
              <a:t>»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официального сайта</a:t>
            </a:r>
          </a:p>
          <a:p>
            <a:pPr algn="just"/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ФНС России </a:t>
            </a:r>
            <a:r>
              <a:rPr lang="en-US" sz="1400" dirty="0" err="1">
                <a:latin typeface="Roboto" panose="020B0604020202020204" charset="0"/>
                <a:ea typeface="Roboto" panose="020B0604020202020204" charset="0"/>
              </a:rPr>
              <a:t>nalog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.</a:t>
            </a:r>
            <a:r>
              <a:rPr lang="en-US" sz="1400" dirty="0" err="1">
                <a:latin typeface="Roboto" panose="020B0604020202020204" charset="0"/>
                <a:ea typeface="Roboto" panose="020B0604020202020204" charset="0"/>
              </a:rPr>
              <a:t>gov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.</a:t>
            </a:r>
            <a:r>
              <a:rPr lang="en-US" sz="1400" dirty="0" err="1">
                <a:latin typeface="Roboto" panose="020B0604020202020204" charset="0"/>
                <a:ea typeface="Roboto" panose="020B0604020202020204" charset="0"/>
              </a:rPr>
              <a:t>ru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. Также можно </a:t>
            </a:r>
            <a:endParaRPr lang="ru-RU" sz="1400" dirty="0" smtClean="0">
              <a:latin typeface="Roboto" panose="020B0604020202020204" charset="0"/>
              <a:ea typeface="Roboto" panose="020B0604020202020204" charset="0"/>
            </a:endParaRPr>
          </a:p>
          <a:p>
            <a:pPr algn="just"/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обратиться 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по телефону Единого </a:t>
            </a:r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контакт-центра</a:t>
            </a:r>
          </a:p>
          <a:p>
            <a:pPr algn="just"/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ФНС России: 8-800-222-2222.</a:t>
            </a:r>
          </a:p>
          <a:p>
            <a:pPr algn="ctr">
              <a:lnSpc>
                <a:spcPct val="100000"/>
              </a:lnSpc>
            </a:pP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68771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E20C5D6E-5AF6-4404-812C-B1F63E2BE219}"/>
              </a:ext>
            </a:extLst>
          </p:cNvPr>
          <p:cNvCxnSpPr>
            <a:cxnSpLocks/>
          </p:cNvCxnSpPr>
          <p:nvPr/>
        </p:nvCxnSpPr>
        <p:spPr>
          <a:xfrm>
            <a:off x="2776801" y="995076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62692" y="169984"/>
            <a:ext cx="558034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>
                <a:latin typeface="Roboto" panose="020B0604020202020204" charset="0"/>
                <a:ea typeface="Roboto" panose="020B0604020202020204" charset="0"/>
              </a:rPr>
              <a:t>Как получить КЭП бесплатно?</a:t>
            </a:r>
            <a:endParaRPr lang="ru-RU" sz="1800" dirty="0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17" name="Рисунок 16" descr="http://qrcoder.ru/code/?https%3A%2F%2Fwww.nalog.gov.ru%2Frn16%2Frelated_activities%2Fucfns%2F&amp;4&amp;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2649" y="7509284"/>
            <a:ext cx="1185106" cy="133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729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660862" y="779632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05068" y="1172580"/>
            <a:ext cx="6307231" cy="77713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200" dirty="0" smtClean="0">
                <a:latin typeface="Roboto" panose="020B0604020202020204" charset="0"/>
                <a:ea typeface="Roboto" panose="020B0604020202020204" charset="0"/>
              </a:rPr>
              <a:t>УФНС России по </a:t>
            </a:r>
            <a:r>
              <a:rPr lang="en-US" sz="1200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ru-RU" sz="1200" dirty="0" smtClean="0">
                <a:latin typeface="Roboto" panose="020B0604020202020204" charset="0"/>
                <a:ea typeface="Roboto" panose="020B0604020202020204" charset="0"/>
              </a:rPr>
              <a:t>Республике Татарстан  информирует,  что </a:t>
            </a:r>
            <a:r>
              <a:rPr lang="ru-RU" sz="1200" dirty="0">
                <a:latin typeface="Roboto" panose="020B0604020202020204" charset="0"/>
                <a:ea typeface="Roboto" panose="020B0604020202020204" charset="0"/>
              </a:rPr>
              <a:t>н</a:t>
            </a:r>
            <a:r>
              <a:rPr lang="ru-RU" sz="1200" dirty="0" smtClean="0"/>
              <a:t>аряду </a:t>
            </a:r>
            <a:r>
              <a:rPr lang="ru-RU" sz="1200" dirty="0"/>
              <a:t>с физическими лицами теперь и субъекты предпринимательской деятельности (организации и индивидуальные предприниматели)  смогут воспользоваться всеми преимуществами  расчета с бюджетом при помощи Единого налогового платежа.  Проектом Федерального закона № 46702-8 «О внесении изменений в часть первую и вторую Налогового кодекса Российской Федерации» предлагается  ввести институт Единого налогового счета (далее - ЕНС), в рамках которого для каждого налогоплательщика консолидируются в единое сальдо расчетов с бюджетом все подлежащие уплате и уплаченные с использованием единого налогового платежа налоги. </a:t>
            </a:r>
          </a:p>
          <a:p>
            <a:pPr algn="just"/>
            <a:r>
              <a:rPr lang="ru-RU" sz="1200" dirty="0"/>
              <a:t> Единым налоговым платежом (далее – ЕНП)  признаются денежные средства, добровольно перечисляемые налогоплательщиками  в бюджет на соответствующий счет федерального казначейства в счет будущего исполнения обязанности по уплате налогов, сборов и страховых взносов.</a:t>
            </a:r>
          </a:p>
          <a:p>
            <a:pPr algn="just"/>
            <a:r>
              <a:rPr lang="ru-RU" sz="1200" dirty="0"/>
              <a:t>Внедрение ЕНС имеет ряд неоспоримых преимуществ, основными из которых являются:   платеж  всего по  2 реквизитам  (ИНН и сумма платежа); единый  срок уплаты  в месяц; единое  сальдо расчетов с бюджетом; сокращенный до 1 дня срок  на возврат переплаты.</a:t>
            </a:r>
          </a:p>
          <a:p>
            <a:pPr algn="just"/>
            <a:r>
              <a:rPr lang="ru-RU" sz="1200" dirty="0"/>
              <a:t>Применение  ЕНС  позволит значительно сократить время и минимизировать ошибки при заполнении платежных документов. Отпадет необходимость в проведении уточнений и зачетов, а положительное сальдо по ЕНС  будет  являться денежным активом  налогоплательщика, который он может  быстро вернуть или направить на счет другого лица.</a:t>
            </a:r>
          </a:p>
          <a:p>
            <a:pPr algn="just"/>
            <a:r>
              <a:rPr lang="ru-RU" sz="1200" dirty="0"/>
              <a:t>Для распределения ЕНП предусмотрено представление налогоплательщиком Уведомления об исчисленных суммах налогов,  авансовых платежей по налогам, страховых взносов, которое содержит всего 5 реквизитов (ИНН, КПП, КБК, ОКТМО, срок уплаты). </a:t>
            </a:r>
          </a:p>
          <a:p>
            <a:pPr algn="just"/>
            <a:r>
              <a:rPr lang="ru-RU" sz="1200" dirty="0"/>
              <a:t>Налоговый орган на основе имеющихся у него документов (уведомлений и налоговых деклараций) и информации самостоятельно распределит единый налоговый платеж в счет исполнения плательщиком обязанностей по уплате налогов. </a:t>
            </a:r>
          </a:p>
          <a:p>
            <a:pPr algn="just"/>
            <a:r>
              <a:rPr lang="ru-RU" sz="1200" dirty="0"/>
              <a:t>Введение института единого налогового счета планируется одновременно с расширением сервисных возможностей ФНС России – онлайн доступности для плательщиков детализации начислений и уплаты налогов, а также дальнейшей интеграции с IT-платформами плательщиков в этой части. По ИНН можно будет платить как по номеру телефона, подключить </a:t>
            </a:r>
            <a:r>
              <a:rPr lang="ru-RU" sz="1200" dirty="0" err="1"/>
              <a:t>автоплатеж</a:t>
            </a:r>
            <a:r>
              <a:rPr lang="ru-RU" sz="1200" dirty="0"/>
              <a:t>. Актуальная сумма обязательств всегда будет доступна налогоплательщику онлайн. При необходимости всегда можно будет получить детализацию, как сформировался баланс, на что и как были распределены платежи.</a:t>
            </a:r>
          </a:p>
          <a:p>
            <a:pPr algn="just"/>
            <a:r>
              <a:rPr lang="ru-RU" sz="1200" dirty="0"/>
              <a:t>Для удобства налогоплательщиков ФНС России </a:t>
            </a:r>
            <a:r>
              <a:rPr lang="ru-RU" sz="1200" dirty="0" smtClean="0"/>
              <a:t>подготовило</a:t>
            </a:r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брошюру «ЕНС 36.6 – Здоровый расчет по налогам» в форме </a:t>
            </a:r>
            <a:endParaRPr lang="ru-RU" sz="1200" dirty="0" smtClean="0"/>
          </a:p>
          <a:p>
            <a:pPr algn="just"/>
            <a:r>
              <a:rPr lang="ru-RU" sz="1200" dirty="0" smtClean="0"/>
              <a:t>«</a:t>
            </a:r>
            <a:r>
              <a:rPr lang="ru-RU" sz="1200" dirty="0"/>
              <a:t>вопрос-ответ», а также краткий буклет преимуществ ЕНС.</a:t>
            </a:r>
          </a:p>
          <a:p>
            <a:r>
              <a:rPr lang="ru-RU" sz="1200" dirty="0" smtClean="0"/>
              <a:t>         </a:t>
            </a:r>
            <a:endParaRPr lang="ru-RU" sz="1200" dirty="0"/>
          </a:p>
          <a:p>
            <a:pPr algn="just"/>
            <a:endParaRPr lang="ru-RU" sz="13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68771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E20C5D6E-5AF6-4404-812C-B1F63E2BE219}"/>
              </a:ext>
            </a:extLst>
          </p:cNvPr>
          <p:cNvCxnSpPr>
            <a:cxnSpLocks/>
          </p:cNvCxnSpPr>
          <p:nvPr/>
        </p:nvCxnSpPr>
        <p:spPr>
          <a:xfrm>
            <a:off x="2776801" y="995076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772639" y="470265"/>
            <a:ext cx="5580346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400" b="1" i="1" dirty="0"/>
              <a:t>Единый налоговый счет - здоровый расчет по налогам</a:t>
            </a:r>
            <a:endParaRPr lang="ru-RU" sz="1400" dirty="0"/>
          </a:p>
        </p:txBody>
      </p:sp>
      <p:pic>
        <p:nvPicPr>
          <p:cNvPr id="17" name="Рисунок 16" descr="http://qrcoder.ru/code/?https%3A%2F%2Fwww.nalog.gov.ru%2Frn16%2Fnews%2Factivities_fts%2F12194344%2F&amp;4&amp;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514" y="7848563"/>
            <a:ext cx="1095375" cy="1095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6095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48850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757551" y="1365831"/>
            <a:ext cx="5580346" cy="64325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400" dirty="0"/>
              <a:t>Заполнение платежных документов при уплате госпошлин требует особого внимания. В платежном документе необходимо указать свои реквизиты и реквизиты госоргана, который администрирует пошлину, а также КБК и другие данные о платеже.</a:t>
            </a:r>
          </a:p>
          <a:p>
            <a:pPr>
              <a:spcBef>
                <a:spcPts val="600"/>
              </a:spcBef>
            </a:pPr>
            <a:r>
              <a:rPr lang="ru-RU" sz="1400" b="1" dirty="0"/>
              <a:t>Значительно упростить процесс заполнения платежного документа позволяет электронный сервис на официальном сайте ФНС России «Уплата госпошлины» в составе группы сервисов «Уплата налогов и пошлин». </a:t>
            </a:r>
          </a:p>
          <a:p>
            <a:pPr>
              <a:spcBef>
                <a:spcPts val="600"/>
              </a:spcBef>
            </a:pPr>
            <a:r>
              <a:rPr lang="ru-RU" sz="1400" dirty="0" smtClean="0"/>
              <a:t>Сервис </a:t>
            </a:r>
            <a:r>
              <a:rPr lang="ru-RU" sz="1400" dirty="0"/>
              <a:t>максимально автоматизирован и оснащён подсказками. С его помощью можно сформировать платежный документ на уплату всех видов пошлин, администрируемых налоговыми органами, распечатать его или перейти к уплате. 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Он ориентирован на конкретную категорию плательщика и расположен в каждом из соответствующих разделов: 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«</a:t>
            </a:r>
            <a:r>
              <a:rPr lang="ru-RU" sz="1400" dirty="0"/>
              <a:t>Физическим лицам», 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«</a:t>
            </a:r>
            <a:r>
              <a:rPr lang="ru-RU" sz="1400" dirty="0"/>
              <a:t>Индивидуальным предпринимателям</a:t>
            </a:r>
            <a:r>
              <a:rPr lang="ru-RU" sz="1400" dirty="0" smtClean="0"/>
              <a:t>»</a:t>
            </a:r>
            <a:r>
              <a:rPr lang="ru-RU" sz="1400" dirty="0"/>
              <a:t>,</a:t>
            </a:r>
            <a:r>
              <a:rPr lang="ru-RU" sz="1400" dirty="0" smtClean="0"/>
              <a:t> 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«</a:t>
            </a:r>
            <a:r>
              <a:rPr lang="ru-RU" sz="1400" dirty="0"/>
              <a:t>Юридическим лицам». </a:t>
            </a: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ru-RU" sz="1400" dirty="0" smtClean="0"/>
              <a:t>В </a:t>
            </a:r>
            <a:r>
              <a:rPr lang="ru-RU" sz="1400" dirty="0"/>
              <a:t>зависимости от выбранного раздела автоматически определяются статус плательщика и виды пошлин, подлежащих уплате.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Порядок заполнения платежных документов при переводе денежных средств в бюджетную систему Российской Федерации установлен приказом Министерства финансов Российской Федерации от 12.11.2013 № 107н «Об утверждении Правил указания информации в реквизитах распоряжений о переводе денежных средств в уплату платежей в бюджетную систему Российской Федерации».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E20C5D6E-5AF6-4404-812C-B1F63E2BE219}"/>
              </a:ext>
            </a:extLst>
          </p:cNvPr>
          <p:cNvCxnSpPr>
            <a:cxnSpLocks/>
          </p:cNvCxnSpPr>
          <p:nvPr/>
        </p:nvCxnSpPr>
        <p:spPr>
          <a:xfrm>
            <a:off x="2785691" y="1084107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8851" y="7818593"/>
            <a:ext cx="1126559" cy="11265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9804" y="7871043"/>
            <a:ext cx="1021658" cy="10216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832774" y="697592"/>
            <a:ext cx="5580346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rgbClr val="FF0000"/>
                </a:solidFill>
              </a:rPr>
              <a:t>В заполнении платежных документов поможет электронный сервис</a:t>
            </a:r>
            <a:endParaRPr lang="ru-RU" sz="1800" b="1" dirty="0">
              <a:solidFill>
                <a:srgbClr val="FF0000"/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5569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163776</TotalTime>
  <Words>1331</Words>
  <Application>Microsoft Office PowerPoint</Application>
  <PresentationFormat>Лист A4 (210x297 мм)</PresentationFormat>
  <Paragraphs>115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Roboto Condensed</vt:lpstr>
      <vt:lpstr>Roboto</vt:lpstr>
      <vt:lpstr>Open Sans Light</vt:lpstr>
      <vt:lpstr>Wingdings</vt:lpstr>
      <vt:lpstr>Calibri</vt:lpstr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1912</cp:revision>
  <cp:lastPrinted>2022-03-21T08:32:16Z</cp:lastPrinted>
  <dcterms:created xsi:type="dcterms:W3CDTF">2014-10-08T23:03:32Z</dcterms:created>
  <dcterms:modified xsi:type="dcterms:W3CDTF">2022-10-14T13:03:08Z</dcterms:modified>
</cp:coreProperties>
</file>